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B0C1390-F5F7-7252-867E-BDC0A49713AA}" name="Yang Ting Shek" initials="YTS" userId="S::yangting.shek@utoronto.ca::167091ee-2bd2-4328-9aea-32268720f0ea" providerId="AD"/>
  <p188:author id="{0E6D19B5-E201-0708-8CDE-FC5350BCB978}" name="Elizabeth Church" initials="EC" userId="S::elizabeth.church@utoronto.ca::0219a152-587a-469c-a149-245d7c858dd4" providerId="AD"/>
  <p188:author id="{093037F6-BE86-C4DB-AFE5-FBAB8418CCF1}" name="Nicholas Rule" initials="NR" userId="S::nicholas.rule@utoronto.ca::23cf99a0-bbfb-48c3-87fb-b54c9d51517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san McCahan" initials="SM" lastIdx="2" clrIdx="0">
    <p:extLst>
      <p:ext uri="{19B8F6BF-5375-455C-9EA6-DF929625EA0E}">
        <p15:presenceInfo xmlns:p15="http://schemas.microsoft.com/office/powerpoint/2012/main" userId="Susan McCah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4D3977-D099-49AA-8F2D-3A4E7974EB99}" v="5" dt="2024-02-13T15:18:54.6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2548" autoAdjust="0"/>
  </p:normalViewPr>
  <p:slideViewPr>
    <p:cSldViewPr snapToGrid="0" snapToObjects="1">
      <p:cViewPr varScale="1">
        <p:scale>
          <a:sx n="62" d="100"/>
          <a:sy n="62" d="100"/>
        </p:scale>
        <p:origin x="8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ng Ting Shek" userId="167091ee-2bd2-4328-9aea-32268720f0ea" providerId="ADAL" clId="{1F4D3977-D099-49AA-8F2D-3A4E7974EB99}"/>
    <pc:docChg chg="custSel modSld">
      <pc:chgData name="Yang Ting Shek" userId="167091ee-2bd2-4328-9aea-32268720f0ea" providerId="ADAL" clId="{1F4D3977-D099-49AA-8F2D-3A4E7974EB99}" dt="2024-02-23T14:46:26.920" v="275" actId="20577"/>
      <pc:docMkLst>
        <pc:docMk/>
      </pc:docMkLst>
      <pc:sldChg chg="modSp mod">
        <pc:chgData name="Yang Ting Shek" userId="167091ee-2bd2-4328-9aea-32268720f0ea" providerId="ADAL" clId="{1F4D3977-D099-49AA-8F2D-3A4E7974EB99}" dt="2024-02-23T14:46:26.920" v="275" actId="20577"/>
        <pc:sldMkLst>
          <pc:docMk/>
          <pc:sldMk cId="774446563" sldId="257"/>
        </pc:sldMkLst>
        <pc:spChg chg="mod">
          <ac:chgData name="Yang Ting Shek" userId="167091ee-2bd2-4328-9aea-32268720f0ea" providerId="ADAL" clId="{1F4D3977-D099-49AA-8F2D-3A4E7974EB99}" dt="2024-02-13T15:19:07.380" v="214" actId="14100"/>
          <ac:spMkLst>
            <pc:docMk/>
            <pc:sldMk cId="774446563" sldId="257"/>
            <ac:spMk id="2" creationId="{AC63B21F-DABC-9C43-92BF-6CB971E7A18D}"/>
          </ac:spMkLst>
        </pc:spChg>
        <pc:spChg chg="mod">
          <ac:chgData name="Yang Ting Shek" userId="167091ee-2bd2-4328-9aea-32268720f0ea" providerId="ADAL" clId="{1F4D3977-D099-49AA-8F2D-3A4E7974EB99}" dt="2024-02-13T15:22:24.946" v="273" actId="20577"/>
          <ac:spMkLst>
            <pc:docMk/>
            <pc:sldMk cId="774446563" sldId="257"/>
            <ac:spMk id="3" creationId="{5566968B-0B7C-FC46-8D31-A1840945A03D}"/>
          </ac:spMkLst>
        </pc:spChg>
        <pc:spChg chg="mod">
          <ac:chgData name="Yang Ting Shek" userId="167091ee-2bd2-4328-9aea-32268720f0ea" providerId="ADAL" clId="{1F4D3977-D099-49AA-8F2D-3A4E7974EB99}" dt="2024-02-23T14:46:26.920" v="275" actId="20577"/>
          <ac:spMkLst>
            <pc:docMk/>
            <pc:sldMk cId="774446563" sldId="257"/>
            <ac:spMk id="4" creationId="{D03F7263-97AD-4860-AAD2-8010E96A9297}"/>
          </ac:spMkLst>
        </pc:spChg>
        <pc:spChg chg="mod">
          <ac:chgData name="Yang Ting Shek" userId="167091ee-2bd2-4328-9aea-32268720f0ea" providerId="ADAL" clId="{1F4D3977-D099-49AA-8F2D-3A4E7974EB99}" dt="2024-02-13T15:19:45.061" v="224" actId="1076"/>
          <ac:spMkLst>
            <pc:docMk/>
            <pc:sldMk cId="774446563" sldId="257"/>
            <ac:spMk id="12" creationId="{1EEF048F-A3F3-6F44-A256-91BF0849663E}"/>
          </ac:spMkLst>
        </pc:spChg>
        <pc:spChg chg="mod">
          <ac:chgData name="Yang Ting Shek" userId="167091ee-2bd2-4328-9aea-32268720f0ea" providerId="ADAL" clId="{1F4D3977-D099-49AA-8F2D-3A4E7974EB99}" dt="2024-02-13T15:19:53.363" v="225" actId="1076"/>
          <ac:spMkLst>
            <pc:docMk/>
            <pc:sldMk cId="774446563" sldId="257"/>
            <ac:spMk id="13" creationId="{5FB14AF0-CDE7-184E-BA6B-D84276C91D26}"/>
          </ac:spMkLst>
        </pc:spChg>
        <pc:picChg chg="mod">
          <ac:chgData name="Yang Ting Shek" userId="167091ee-2bd2-4328-9aea-32268720f0ea" providerId="ADAL" clId="{1F4D3977-D099-49AA-8F2D-3A4E7974EB99}" dt="2024-02-13T15:21:01.963" v="265" actId="1076"/>
          <ac:picMkLst>
            <pc:docMk/>
            <pc:sldMk cId="774446563" sldId="257"/>
            <ac:picMk id="7" creationId="{CA3084D9-5341-6147-BB11-972013A98115}"/>
          </ac:picMkLst>
        </pc:picChg>
        <pc:picChg chg="mod">
          <ac:chgData name="Yang Ting Shek" userId="167091ee-2bd2-4328-9aea-32268720f0ea" providerId="ADAL" clId="{1F4D3977-D099-49AA-8F2D-3A4E7974EB99}" dt="2024-02-13T15:19:21.051" v="218" actId="1076"/>
          <ac:picMkLst>
            <pc:docMk/>
            <pc:sldMk cId="774446563" sldId="257"/>
            <ac:picMk id="10" creationId="{C21E4424-9BAE-5840-AE32-D3E46100215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29614-A203-6843-B79E-3DD9616DB19A}" type="datetimeFigureOut">
              <a:rPr lang="en-CA" smtClean="0"/>
              <a:t>2024-02-23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6FAA9-F5E7-C843-A112-ED87E55747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9965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200" b="0" i="0" u="sng" strike="noStrike" kern="1200" dirty="0">
              <a:solidFill>
                <a:schemeClr val="tx1"/>
              </a:solidFill>
              <a:effectLst/>
              <a:highlight>
                <a:srgbClr val="FFFF00"/>
              </a:highlight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BA11BC-DE84-CC42-8A75-841D2E939449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4458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1639B-9AFF-F647-9F0B-8B2ADDD180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501607-CE6E-264D-8590-939DC9F3D4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59C7E-5FC1-DF41-A5C0-53C593622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4FC8-5946-3544-B267-A02399C061F5}" type="datetimeFigureOut">
              <a:rPr lang="en-CA" smtClean="0"/>
              <a:t>2024-02-23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FE1AC-0C9E-5148-A24E-3DBA2804D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995A3-6C39-6540-9D1E-5CF483A5B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C7EB-D986-F340-813E-F0098F4045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773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3F44F-E1BF-354B-8E51-CC19C14CF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BA66F2-0895-8B4D-9325-C9098608AE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A0159-68AB-9040-8D88-7E623B3DE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4FC8-5946-3544-B267-A02399C061F5}" type="datetimeFigureOut">
              <a:rPr lang="en-CA" smtClean="0"/>
              <a:t>2024-02-23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B8598-FC82-0443-994B-475758D60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4844A-5CEF-8A4E-8329-E741A883F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C7EB-D986-F340-813E-F0098F4045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000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8A4D2D-A4FF-1647-8E76-D82829392F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5234D9-784A-A240-A458-60FF7A1C9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187B1-4853-8741-A744-56ABF0450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4FC8-5946-3544-B267-A02399C061F5}" type="datetimeFigureOut">
              <a:rPr lang="en-CA" smtClean="0"/>
              <a:t>2024-02-23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5492A6-16F6-3443-A81F-3D4B770AE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F9B38-5C87-DC45-A2B9-9452C80C4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C7EB-D986-F340-813E-F0098F4045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4883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A86B2-EF6E-6F44-BC36-2BDAE1B21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10A0E-E78B-144A-B7C1-83078B8FE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C1A5B-3559-4848-AB2B-C1652879E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4FC8-5946-3544-B267-A02399C061F5}" type="datetimeFigureOut">
              <a:rPr lang="en-CA" smtClean="0"/>
              <a:t>2024-02-23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7A0A4-BD1E-504A-A6BA-C799D60EB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276B3-3A6F-1C40-8497-BDC74EF68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C7EB-D986-F340-813E-F0098F4045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943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2E955-7D7C-B14F-944D-316835CEE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A1FCEC-FFE4-B94D-B571-548744B1A3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7094F-D9FC-6544-BDD1-B15151A01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4FC8-5946-3544-B267-A02399C061F5}" type="datetimeFigureOut">
              <a:rPr lang="en-CA" smtClean="0"/>
              <a:t>2024-02-23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C2B8E-B6FB-B84B-8F7F-CEBACE477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92C89-15BF-5345-A8B2-14A0F9DFC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C7EB-D986-F340-813E-F0098F4045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1045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FF7B4-78D3-FF40-903F-FEAF14A2C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D35F4-1ED7-AD44-A932-C06CA3685A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0F6B1F-FA75-054C-A130-92EDED4686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674D38-4C10-2847-847E-6B78534FA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4FC8-5946-3544-B267-A02399C061F5}" type="datetimeFigureOut">
              <a:rPr lang="en-CA" smtClean="0"/>
              <a:t>2024-02-23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33D2ED-8604-CC43-B6B2-138A6291A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AAAE2A-05B8-5A41-B6E4-DDC4ABD5D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C7EB-D986-F340-813E-F0098F4045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200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8F803-5DFA-EC48-B391-4562A402F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5F173-C290-6541-B37F-02632A12B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BB71F3-0008-5B44-8170-058DEFFDF9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EA9B5C-1A4B-FD44-88BD-764AEAEC32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9859A1-1065-0643-8895-C1F1993703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0FA895-F87F-CE49-8CCA-9EDE4190B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4FC8-5946-3544-B267-A02399C061F5}" type="datetimeFigureOut">
              <a:rPr lang="en-CA" smtClean="0"/>
              <a:t>2024-02-23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33DBD4-24D4-2E44-9C18-52D123B6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1DFFE1-7B2B-A144-98AA-B289551B3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C7EB-D986-F340-813E-F0098F4045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6516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85D6F-95DC-AE4F-BE53-42F1A5F02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EB566A-4DCE-F842-B1C5-7A2DB5D3D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4FC8-5946-3544-B267-A02399C061F5}" type="datetimeFigureOut">
              <a:rPr lang="en-CA" smtClean="0"/>
              <a:t>2024-02-23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6ACF5A-B29F-E641-AD72-C136F6EA6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D1E097-B206-5349-B07D-AFA5C81FF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C7EB-D986-F340-813E-F0098F4045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9658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DDB4A4-475F-E746-BA9E-C92C9B7D6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4FC8-5946-3544-B267-A02399C061F5}" type="datetimeFigureOut">
              <a:rPr lang="en-CA" smtClean="0"/>
              <a:t>2024-02-23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9CAC5C-787C-DA4D-9D83-5C9DA1CBA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368622-D014-0F48-9C22-1C7E1D4EE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C7EB-D986-F340-813E-F0098F4045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6331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607AE-DC6B-7248-BEDD-CBB304BC4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42C1E-F4A0-DC4E-8641-0E2C70F04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18C8F7-AD80-A74B-B9E4-6EF571A06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513BCB-784D-4940-9AB9-8505D5B6D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4FC8-5946-3544-B267-A02399C061F5}" type="datetimeFigureOut">
              <a:rPr lang="en-CA" smtClean="0"/>
              <a:t>2024-02-23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2D7B6D-C0D3-574C-98D2-DC6674DF0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4B5A31-7ED8-0043-9173-D8170F60C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C7EB-D986-F340-813E-F0098F4045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3791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98835-5C19-384D-B093-C72A69A96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F4B137-76E7-9B45-901B-2564D11FEC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0F798-3E3F-9F4E-BB3E-5FCF453470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933A9D-0CA3-DB40-9DEE-46D95F30F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4FC8-5946-3544-B267-A02399C061F5}" type="datetimeFigureOut">
              <a:rPr lang="en-CA" smtClean="0"/>
              <a:t>2024-02-23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ED6F91-AB94-3E44-94B7-EA42230DC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21AC82-B3DB-884A-8E5C-B1BE78829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C7EB-D986-F340-813E-F0098F4045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287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5283E9-BECD-DC43-9428-D93EDAEDF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3716D9-71AF-F948-9D87-6B00DFCC0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AA406-AD89-E145-BD83-005D82A00D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44FC8-5946-3544-B267-A02399C061F5}" type="datetimeFigureOut">
              <a:rPr lang="en-CA" smtClean="0"/>
              <a:t>2024-02-23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F2D1C-8E81-354A-906C-233E866041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75B9D-BA2D-C04D-9316-E9E1FE47E2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1C7EB-D986-F340-813E-F0098F4045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366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notesSlide" Target="../notesSlides/notesSlide1.xml"/><Relationship Id="rId7" Type="http://schemas.openxmlformats.org/officeDocument/2006/relationships/hyperlink" Target="https://studentlife.utoronto.ca/news/5-ways-to-care-for-your-well-being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hyperlink" Target="https://ehs.utoronto.ca/covid-19-information/" TargetMode="External"/><Relationship Id="rId5" Type="http://schemas.openxmlformats.org/officeDocument/2006/relationships/hyperlink" Target="https://www.utoronto.ca/utogether/vaccines" TargetMode="External"/><Relationship Id="rId10" Type="http://schemas.openxmlformats.org/officeDocument/2006/relationships/image" Target="../media/image3.svg"/><Relationship Id="rId4" Type="http://schemas.openxmlformats.org/officeDocument/2006/relationships/hyperlink" Target="https://covid-19.ontario.ca/self-assessment/" TargetMode="Externa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3B21F-DABC-9C43-92BF-6CB971E7A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2797" y="1063798"/>
            <a:ext cx="9144000" cy="1052678"/>
          </a:xfrm>
        </p:spPr>
        <p:txBody>
          <a:bodyPr/>
          <a:lstStyle/>
          <a:p>
            <a:r>
              <a:rPr lang="en-CA" sz="4800" b="1" dirty="0">
                <a:solidFill>
                  <a:srgbClr val="047EA5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GENERAL MEASURES</a:t>
            </a:r>
            <a:br>
              <a:rPr lang="en-CA" b="1" dirty="0">
                <a:solidFill>
                  <a:srgbClr val="047EA5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</a:br>
            <a:endParaRPr lang="en-CA" sz="2000" dirty="0">
              <a:solidFill>
                <a:srgbClr val="047EA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66968B-0B7C-FC46-8D31-A1840945A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809" y="1910804"/>
            <a:ext cx="11450781" cy="400042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1" dirty="0"/>
              <a:t>Self-screen</a:t>
            </a:r>
            <a:r>
              <a:rPr lang="en-CA" sz="2000" dirty="0"/>
              <a:t> – How are you feeling?</a:t>
            </a:r>
            <a:r>
              <a:rPr lang="en-US" sz="2000" dirty="0"/>
              <a:t> Daily health screening is not required but individuals can monitor their health using the provincial health screening tool: </a:t>
            </a:r>
            <a:r>
              <a:rPr lang="en-CA" sz="2000" dirty="0">
                <a:hlinkClick r:id="rId4"/>
              </a:rPr>
              <a:t>https://covid-19.ontario.ca/self-assessment/</a:t>
            </a:r>
            <a:r>
              <a:rPr lang="en-CA" sz="2000" dirty="0"/>
              <a:t>.</a:t>
            </a:r>
            <a:r>
              <a:rPr lang="en-US" sz="2000" dirty="0"/>
              <a:t> Completing a health screening before coming to campus is highly recommended, and we continue to ask members of our community to remain at home if they are ill.</a:t>
            </a:r>
            <a:r>
              <a:rPr lang="en-CA" sz="2000" dirty="0"/>
              <a:t> 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1" dirty="0">
                <a:cs typeface="Calibri"/>
              </a:rPr>
              <a:t>Vaccination  - </a:t>
            </a:r>
            <a:r>
              <a:rPr lang="en-CA" sz="2000" dirty="0">
                <a:cs typeface="Calibri"/>
              </a:rPr>
              <a:t>The</a:t>
            </a:r>
            <a:r>
              <a:rPr lang="en-CA" sz="2000" dirty="0">
                <a:ea typeface="+mn-lt"/>
                <a:cs typeface="+mn-lt"/>
              </a:rPr>
              <a:t> University of Toronto continues to strongly recommend</a:t>
            </a:r>
            <a:r>
              <a:rPr lang="en-CA" sz="2000" b="1" dirty="0">
                <a:ea typeface="+mn-lt"/>
                <a:cs typeface="+mn-lt"/>
              </a:rPr>
              <a:t> </a:t>
            </a:r>
            <a:r>
              <a:rPr lang="en-CA" sz="2000" dirty="0">
                <a:ea typeface="+mn-lt"/>
                <a:cs typeface="+mn-lt"/>
              </a:rPr>
              <a:t>that everyone intending to be present on our campuses be fully vaccinated against COVID-19. For more information: </a:t>
            </a:r>
            <a:r>
              <a:rPr lang="en-CA" sz="2000" dirty="0">
                <a:ea typeface="+mn-lt"/>
                <a:cs typeface="+mn-lt"/>
                <a:hlinkClick r:id="rId5"/>
              </a:rPr>
              <a:t>https://www.utoronto.ca/utogether/vaccines</a:t>
            </a:r>
            <a:r>
              <a:rPr lang="en-CA" sz="2000" dirty="0">
                <a:ea typeface="Yu Mincho"/>
                <a:cs typeface="Calibri"/>
              </a:rPr>
              <a:t>.</a:t>
            </a:r>
            <a:endParaRPr lang="en-CA" sz="20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1" dirty="0"/>
              <a:t>Hygiene </a:t>
            </a:r>
            <a:r>
              <a:rPr lang="en-CA" sz="2000" dirty="0"/>
              <a:t>– Wash your hands regularly, avoid touching your face, sneeze or cough into your arm, do not share surfaces or tools.</a:t>
            </a:r>
            <a:endParaRPr lang="en-CA" sz="2000" dirty="0"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1" dirty="0"/>
              <a:t>Masks </a:t>
            </a:r>
            <a:r>
              <a:rPr lang="en-CA" sz="2000" dirty="0"/>
              <a:t>– </a:t>
            </a:r>
            <a:r>
              <a:rPr lang="en-CA" sz="2000" dirty="0">
                <a:effectLst/>
                <a:ea typeface="Yu Mincho"/>
                <a:cs typeface="Calibri"/>
              </a:rPr>
              <a:t>Masks are not required.</a:t>
            </a:r>
            <a:r>
              <a:rPr lang="en-CA" sz="2000" dirty="0">
                <a:ea typeface="Yu Mincho"/>
                <a:cs typeface="Calibri"/>
              </a:rPr>
              <a:t> </a:t>
            </a:r>
            <a:r>
              <a:rPr lang="en-CA" sz="2000" dirty="0">
                <a:effectLst/>
                <a:ea typeface="Yu Mincho"/>
                <a:cs typeface="Calibri"/>
              </a:rPr>
              <a:t>We ask everyone to respect each other’s decisions, comfort levels</a:t>
            </a:r>
            <a:r>
              <a:rPr lang="en-CA" sz="2000" dirty="0">
                <a:ea typeface="Yu Mincho"/>
                <a:cs typeface="Calibri"/>
              </a:rPr>
              <a:t>,</a:t>
            </a:r>
            <a:r>
              <a:rPr lang="en-CA" sz="2000" dirty="0">
                <a:effectLst/>
                <a:ea typeface="Yu Mincho"/>
                <a:cs typeface="Calibri"/>
              </a:rPr>
              <a:t> and health needs.</a:t>
            </a:r>
            <a:r>
              <a:rPr lang="en-CA" sz="2000" dirty="0">
                <a:effectLst/>
                <a:ea typeface="Calibri" panose="020F0502020204030204" pitchFamily="34" charset="0"/>
                <a:cs typeface="Calibri"/>
              </a:rPr>
              <a:t> For more information on masks, please also refer the </a:t>
            </a:r>
            <a:r>
              <a:rPr lang="en-CA" sz="2000" u="sng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Calibri"/>
                <a:hlinkClick r:id="rId6"/>
              </a:rPr>
              <a:t>https://ehs.utoronto.ca/covid-19-information/</a:t>
            </a:r>
            <a:r>
              <a:rPr lang="en-CA" sz="2000" dirty="0">
                <a:effectLst/>
                <a:ea typeface="Calibri" panose="020F0502020204030204" pitchFamily="34" charset="0"/>
                <a:cs typeface="Calibri"/>
              </a:rPr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A" sz="2000" b="1" dirty="0">
                <a:effectLst/>
                <a:ea typeface="Yu Mincho"/>
                <a:cs typeface="Calibri"/>
              </a:rPr>
              <a:t>Self-care</a:t>
            </a:r>
            <a:r>
              <a:rPr lang="en-CA" sz="2000" dirty="0">
                <a:effectLst/>
                <a:ea typeface="Yu Mincho"/>
                <a:cs typeface="Calibri"/>
              </a:rPr>
              <a:t> </a:t>
            </a:r>
            <a:r>
              <a:rPr lang="en-CA" sz="2000" b="1" dirty="0">
                <a:effectLst/>
                <a:ea typeface="Yu Mincho"/>
                <a:cs typeface="Calibri"/>
              </a:rPr>
              <a:t>tips </a:t>
            </a:r>
            <a:r>
              <a:rPr lang="en-CA" sz="2000" dirty="0">
                <a:ea typeface="Yu Mincho"/>
                <a:cs typeface="Calibri"/>
              </a:rPr>
              <a:t>– Plan </a:t>
            </a:r>
            <a:r>
              <a:rPr lang="en-CA" sz="2000">
                <a:ea typeface="Yu Mincho"/>
                <a:cs typeface="Calibri"/>
              </a:rPr>
              <a:t>meals/snack</a:t>
            </a:r>
            <a:r>
              <a:rPr lang="en-CA" sz="2000" dirty="0">
                <a:ea typeface="Yu Mincho"/>
                <a:cs typeface="Calibri"/>
              </a:rPr>
              <a:t>/water breaks between classes, get plenty of sleep and stay active. For more information: </a:t>
            </a:r>
            <a:r>
              <a:rPr lang="en-CA" sz="2000" dirty="0">
                <a:ea typeface="Yu Mincho"/>
                <a:cs typeface="Calibri"/>
                <a:hlinkClick r:id="rId7"/>
              </a:rPr>
              <a:t>https://studentlife.utoronto.ca/news/5-ways-to-care-for-your-well-being/</a:t>
            </a:r>
            <a:r>
              <a:rPr lang="en-CA" sz="2000" dirty="0">
                <a:ea typeface="Yu Mincho"/>
                <a:cs typeface="Calibri"/>
              </a:rPr>
              <a:t>.</a:t>
            </a:r>
            <a:endParaRPr lang="en-CA" sz="2000" b="1" dirty="0">
              <a:effectLst/>
              <a:ea typeface="Yu Mincho"/>
              <a:cs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A3084D9-5341-6147-BB11-972013A9811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07224" y="725477"/>
            <a:ext cx="1298630" cy="118532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EEF048F-A3F3-6F44-A256-91BF0849663E}"/>
              </a:ext>
            </a:extLst>
          </p:cNvPr>
          <p:cNvSpPr/>
          <p:nvPr/>
        </p:nvSpPr>
        <p:spPr>
          <a:xfrm>
            <a:off x="0" y="8655"/>
            <a:ext cx="12205854" cy="893851"/>
          </a:xfrm>
          <a:prstGeom prst="rect">
            <a:avLst/>
          </a:prstGeom>
          <a:solidFill>
            <a:srgbClr val="ADD2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B14AF0-CDE7-184E-BA6B-D84276C91D26}"/>
              </a:ext>
            </a:extLst>
          </p:cNvPr>
          <p:cNvSpPr txBox="1"/>
          <p:nvPr/>
        </p:nvSpPr>
        <p:spPr>
          <a:xfrm>
            <a:off x="13854" y="167983"/>
            <a:ext cx="1219200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CA" sz="2800" b="1" dirty="0">
                <a:solidFill>
                  <a:srgbClr val="002060"/>
                </a:solidFill>
                <a:latin typeface="Arial Narrow"/>
                <a:cs typeface="Arial Narrow" panose="020B0604020202020204" pitchFamily="34" charset="0"/>
              </a:rPr>
              <a:t>INFLUENZA-LIKE ILLNESS / COVID-19: IN-CLASS GUIDELINES</a:t>
            </a:r>
          </a:p>
        </p:txBody>
      </p:sp>
      <p:pic>
        <p:nvPicPr>
          <p:cNvPr id="10" name="Graphic 1" descr="Classroom">
            <a:extLst>
              <a:ext uri="{FF2B5EF4-FFF2-40B4-BE49-F238E27FC236}">
                <a16:creationId xmlns:a16="http://schemas.microsoft.com/office/drawing/2014/main" id="{C21E4424-9BAE-5840-AE32-D3E461002156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1205" y="150010"/>
            <a:ext cx="723900" cy="7239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03F7263-97AD-4860-AAD2-8010E96A9297}"/>
              </a:ext>
            </a:extLst>
          </p:cNvPr>
          <p:cNvSpPr txBox="1"/>
          <p:nvPr/>
        </p:nvSpPr>
        <p:spPr>
          <a:xfrm>
            <a:off x="10323285" y="6442528"/>
            <a:ext cx="1665515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>
                <a:cs typeface="Calibri"/>
              </a:rPr>
              <a:t>February 23</a:t>
            </a:r>
            <a:r>
              <a:rPr lang="en-US" sz="1000" dirty="0">
                <a:cs typeface="Calibri"/>
              </a:rPr>
              <a:t>, 2024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44465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ARTICULATE_PROJECT_OPEN" val="0"/>
  <p:tag name="ARTICULATE_SLIDE_COUNT" val="3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GENERAL MEASURES Community Check-In&amp;quot;&quot;/&gt;&lt;property id=&quot;20307&quot; value=&quot;257&quot;/&gt;&lt;/object&gt;&lt;/object&gt;&lt;object type=&quot;8&quot; unique_id=&quot;10010&quot;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723DC97130384D8C98243491BD6D95" ma:contentTypeVersion="30" ma:contentTypeDescription="Create a new document." ma:contentTypeScope="" ma:versionID="60d02f5c366cca6a7ec7fca994ecefb5">
  <xsd:schema xmlns:xsd="http://www.w3.org/2001/XMLSchema" xmlns:xs="http://www.w3.org/2001/XMLSchema" xmlns:p="http://schemas.microsoft.com/office/2006/metadata/properties" xmlns:ns2="8540a4f5-250e-4738-8c2f-debe2627a671" xmlns:ns3="c1a266ac-7ffc-4b39-b76b-86d941241ff6" targetNamespace="http://schemas.microsoft.com/office/2006/metadata/properties" ma:root="true" ma:fieldsID="4f5dea7747d067e838d629a2244ec5d8" ns2:_="" ns3:_="">
    <xsd:import namespace="8540a4f5-250e-4738-8c2f-debe2627a671"/>
    <xsd:import namespace="c1a266ac-7ffc-4b39-b76b-86d941241f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Building" minOccurs="0"/>
                <xsd:element ref="ns2:Department" minOccurs="0"/>
                <xsd:element ref="ns2:Date" minOccurs="0"/>
                <xsd:element ref="ns2:Team" minOccurs="0"/>
                <xsd:element ref="ns2:JHSC" minOccurs="0"/>
                <xsd:element ref="ns2:Finding1_x2013_HazardConcern" minOccurs="0"/>
                <xsd:element ref="ns2:Finding1_x2013_PriorityLevel" minOccurs="0"/>
                <xsd:element ref="ns2:Finding1_x2013_OtherNotes" minOccurs="0"/>
                <xsd:element ref="ns2:Finding1_x2013_Photos_x002f_Video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40a4f5-250e-4738-8c2f-debe2627a6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Building" ma:index="20" nillable="true" ma:displayName="Building" ma:format="Dropdown" ma:internalName="Building">
      <xsd:simpleType>
        <xsd:restriction base="dms:Text">
          <xsd:maxLength value="255"/>
        </xsd:restriction>
      </xsd:simpleType>
    </xsd:element>
    <xsd:element name="Department" ma:index="21" nillable="true" ma:displayName="Department" ma:format="Dropdown" ma:internalName="Department">
      <xsd:simpleType>
        <xsd:restriction base="dms:Text">
          <xsd:maxLength value="255"/>
        </xsd:restriction>
      </xsd:simpleType>
    </xsd:element>
    <xsd:element name="Date" ma:index="22" nillable="true" ma:displayName="Date" ma:format="Dropdown" ma:internalName="Date">
      <xsd:simpleType>
        <xsd:restriction base="dms:Text">
          <xsd:maxLength value="255"/>
        </xsd:restriction>
      </xsd:simpleType>
    </xsd:element>
    <xsd:element name="Team" ma:index="23" nillable="true" ma:displayName="Team" ma:format="Dropdown" ma:internalName="Team">
      <xsd:simpleType>
        <xsd:restriction base="dms:Text">
          <xsd:maxLength value="255"/>
        </xsd:restriction>
      </xsd:simpleType>
    </xsd:element>
    <xsd:element name="JHSC" ma:index="24" nillable="true" ma:displayName="JHSC" ma:format="Dropdown" ma:internalName="JHSC">
      <xsd:simpleType>
        <xsd:restriction base="dms:Text">
          <xsd:maxLength value="255"/>
        </xsd:restriction>
      </xsd:simpleType>
    </xsd:element>
    <xsd:element name="Finding1_x2013_HazardConcern" ma:index="25" nillable="true" ma:displayName="Finding 1 – Hazard Concern" ma:format="Dropdown" ma:internalName="Finding1_x2013_HazardConcern">
      <xsd:simpleType>
        <xsd:restriction base="dms:Text">
          <xsd:maxLength value="255"/>
        </xsd:restriction>
      </xsd:simpleType>
    </xsd:element>
    <xsd:element name="Finding1_x2013_PriorityLevel" ma:index="26" nillable="true" ma:displayName="Finding 1 – Priority Level" ma:format="Dropdown" ma:internalName="Finding1_x2013_PriorityLevel">
      <xsd:simpleType>
        <xsd:restriction base="dms:Text">
          <xsd:maxLength value="255"/>
        </xsd:restriction>
      </xsd:simpleType>
    </xsd:element>
    <xsd:element name="Finding1_x2013_OtherNotes" ma:index="27" nillable="true" ma:displayName="Finding 1 – Other Notes" ma:format="Dropdown" ma:internalName="Finding1_x2013_OtherNotes">
      <xsd:simpleType>
        <xsd:restriction base="dms:Text">
          <xsd:maxLength value="255"/>
        </xsd:restriction>
      </xsd:simpleType>
    </xsd:element>
    <xsd:element name="Finding1_x2013_Photos_x002f_Videos" ma:index="28" nillable="true" ma:displayName="Finding 1 – Photos/Videos" ma:format="Dropdown" ma:internalName="Finding1_x2013_Photos_x002f_Videos">
      <xsd:simpleType>
        <xsd:restriction base="dms:Text">
          <xsd:maxLength value="255"/>
        </xsd:restriction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a266ac-7ffc-4b39-b76b-86d941241ff6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80517f0d-bc04-483f-a273-8c183e38c69d}" ma:internalName="TaxCatchAll" ma:showField="CatchAllData" ma:web="c1a266ac-7ffc-4b39-b76b-86d941241f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1a266ac-7ffc-4b39-b76b-86d941241ff6" xsi:nil="true"/>
    <Finding1_x2013_Photos_x002f_Videos xmlns="8540a4f5-250e-4738-8c2f-debe2627a671" xsi:nil="true"/>
    <Finding1_x2013_HazardConcern xmlns="8540a4f5-250e-4738-8c2f-debe2627a671" xsi:nil="true"/>
    <JHSC xmlns="8540a4f5-250e-4738-8c2f-debe2627a671" xsi:nil="true"/>
    <Finding1_x2013_OtherNotes xmlns="8540a4f5-250e-4738-8c2f-debe2627a671" xsi:nil="true"/>
    <Finding1_x2013_PriorityLevel xmlns="8540a4f5-250e-4738-8c2f-debe2627a671" xsi:nil="true"/>
    <Building xmlns="8540a4f5-250e-4738-8c2f-debe2627a671" xsi:nil="true"/>
    <Team xmlns="8540a4f5-250e-4738-8c2f-debe2627a671" xsi:nil="true"/>
    <Date xmlns="8540a4f5-250e-4738-8c2f-debe2627a671" xsi:nil="true"/>
    <Department xmlns="8540a4f5-250e-4738-8c2f-debe2627a67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7838D4-8D4F-4F57-A779-3760A90754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40a4f5-250e-4738-8c2f-debe2627a671"/>
    <ds:schemaRef ds:uri="c1a266ac-7ffc-4b39-b76b-86d941241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718092-17B9-4341-8006-D4359DDD6282}">
  <ds:schemaRefs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8540a4f5-250e-4738-8c2f-debe2627a671"/>
    <ds:schemaRef ds:uri="http://schemas.openxmlformats.org/package/2006/metadata/core-properties"/>
    <ds:schemaRef ds:uri="c1a266ac-7ffc-4b39-b76b-86d941241ff6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845696D-16F0-4744-B136-9332D5C4D2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228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Yu Mincho</vt:lpstr>
      <vt:lpstr>Arial</vt:lpstr>
      <vt:lpstr>Arial Narrow</vt:lpstr>
      <vt:lpstr>Calibri</vt:lpstr>
      <vt:lpstr>Calibri Light</vt:lpstr>
      <vt:lpstr>Office Theme</vt:lpstr>
      <vt:lpstr>GENERAL MEASURES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MEASURES Community Check-In</dc:title>
  <dc:creator>Kelly Gordon</dc:creator>
  <cp:lastModifiedBy>Yang Ting Shek</cp:lastModifiedBy>
  <cp:revision>95</cp:revision>
  <dcterms:created xsi:type="dcterms:W3CDTF">2020-08-18T18:33:14Z</dcterms:created>
  <dcterms:modified xsi:type="dcterms:W3CDTF">2024-02-23T14:46:28Z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0x01010025723DC97130384D8C98243491BD6D95</vt:lpwstr>
  </property>
  <property fmtid="{D5CDD505-2E9C-101B-9397-08002B2CF9AE}" pid="3" name="ArticulateGUID">
    <vt:lpwstr>241EFFEF-CCD2-4807-AD54-B2C57FD3386F</vt:lpwstr>
  </property>
  <property fmtid="{D5CDD505-2E9C-101B-9397-08002B2CF9AE}" pid="4" name="ArticulatePath">
    <vt:lpwstr>https://utoronto.sharepoint.com/sites/EHS/IR/EHS COVID19 Documents/In-Class Instructional Guideline and Deck Slides/COVID-19 In-Class Instruction Guidelines - First Class or Tutorial Slide Deck</vt:lpwstr>
  </property>
</Properties>
</file>